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28.01.2022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Система оценки качества подготовки обучающихся.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16396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5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- Комплекс мер по обеспечению </a:t>
            </a:r>
            <a:r>
              <a:rPr lang="ru-RU" dirty="0" smtClean="0"/>
              <a:t>объективности;</a:t>
            </a:r>
            <a:endParaRPr lang="ru-RU" dirty="0"/>
          </a:p>
          <a:p>
            <a:r>
              <a:rPr lang="ru-RU" dirty="0"/>
              <a:t>Приказы о проведении </a:t>
            </a:r>
            <a:r>
              <a:rPr lang="ru-RU" dirty="0" smtClean="0"/>
              <a:t>ВПР;</a:t>
            </a:r>
            <a:endParaRPr lang="ru-RU" dirty="0"/>
          </a:p>
          <a:p>
            <a:r>
              <a:rPr lang="ru-RU" dirty="0"/>
              <a:t>Справки об итогах </a:t>
            </a:r>
            <a:r>
              <a:rPr lang="ru-RU" dirty="0" smtClean="0"/>
              <a:t>ВПР.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Муниципальный </a:t>
            </a:r>
            <a:r>
              <a:rPr lang="ru-RU" b="1" dirty="0">
                <a:solidFill>
                  <a:srgbClr val="FF0000"/>
                </a:solidFill>
              </a:rPr>
              <a:t>уровень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- приказы о проведении ВПР и муниципальные регламенты проведения ВПР, </a:t>
            </a:r>
            <a:r>
              <a:rPr lang="ru-RU" dirty="0" smtClean="0"/>
              <a:t>ДР</a:t>
            </a:r>
            <a:r>
              <a:rPr lang="ru-RU" dirty="0"/>
              <a:t>, учитывающие необходимость обеспечения объективности как при проведении процедур, так и при проверке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Школьный уровень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Положение о </a:t>
            </a:r>
            <a:r>
              <a:rPr lang="ru-RU" dirty="0" smtClean="0"/>
              <a:t>ШСОКО;</a:t>
            </a:r>
            <a:endParaRPr lang="ru-RU" dirty="0"/>
          </a:p>
          <a:p>
            <a:r>
              <a:rPr lang="ru-RU" dirty="0"/>
              <a:t>Приказы о проведении </a:t>
            </a:r>
            <a:r>
              <a:rPr lang="ru-RU" dirty="0" smtClean="0"/>
              <a:t>ВПР; </a:t>
            </a:r>
            <a:endParaRPr lang="ru-RU" dirty="0"/>
          </a:p>
          <a:p>
            <a:r>
              <a:rPr lang="ru-RU" dirty="0"/>
              <a:t>Данные от </a:t>
            </a:r>
            <a:r>
              <a:rPr lang="ru-RU" dirty="0" smtClean="0"/>
              <a:t>РЦОИ по </a:t>
            </a:r>
            <a:r>
              <a:rPr lang="ru-RU" dirty="0"/>
              <a:t>итогам ВПР.</a:t>
            </a:r>
          </a:p>
        </p:txBody>
      </p:sp>
    </p:spTree>
    <p:extLst>
      <p:ext uri="{BB962C8B-B14F-4D97-AF65-F5344CB8AC3E}">
        <p14:creationId xmlns:p14="http://schemas.microsoft.com/office/powerpoint/2010/main" xmlns="" val="36207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2270129"/>
              </p:ext>
            </p:extLst>
          </p:nvPr>
        </p:nvGraphicFramePr>
        <p:xfrm>
          <a:off x="467544" y="404664"/>
          <a:ext cx="8496944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536"/>
                <a:gridCol w="2215372"/>
                <a:gridCol w="2008520"/>
                <a:gridCol w="2287516"/>
              </a:tblGrid>
              <a:tr h="88075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1.5 </a:t>
                      </a:r>
                      <a:r>
                        <a:rPr lang="ru-RU" sz="1800" baseline="0" dirty="0" smtClean="0">
                          <a:effectLst/>
                        </a:rPr>
                        <a:t> - </a:t>
                      </a:r>
                      <a:r>
                        <a:rPr lang="ru-RU" sz="1800" dirty="0" smtClean="0">
                          <a:effectLst/>
                        </a:rPr>
                        <a:t>по </a:t>
                      </a:r>
                      <a:r>
                        <a:rPr lang="ru-RU" sz="1800" dirty="0">
                          <a:effectLst/>
                        </a:rPr>
                        <a:t>обеспечению объективности олимпиад школьников (проект 2021)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Механизмы управления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</a:tr>
              <a:tr h="4093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локальных актов, о регламентах проведения олимпиады (региональный этап).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локальных актов, о регламентах проведения олимпиады (муниципальный этап</a:t>
                      </a:r>
                      <a:r>
                        <a:rPr lang="ru-RU" sz="1600" dirty="0" smtClean="0">
                          <a:effectLst/>
                        </a:rPr>
                        <a:t>);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 во время проведения муниципального этапа олимпиады.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актов о регламентах проведения олимпиады (школьный этап).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Деятельность: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олимпиады.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23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5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Приказы об утверждении регламентов проведения этапов </a:t>
            </a:r>
            <a:r>
              <a:rPr lang="ru-RU" dirty="0" err="1"/>
              <a:t>ВсОШ</a:t>
            </a:r>
            <a:r>
              <a:rPr lang="ru-RU"/>
              <a:t> на разных уровнях, обозначены фамилии независимых наблюдателей.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17793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G:\_Механизмы управления качеством  2021\рассылка 1 семинар 25-26.02.21\Денисенко ИС слайд 10_Мех-мы управле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16632"/>
            <a:ext cx="914400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58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970859"/>
              </p:ext>
            </p:extLst>
          </p:nvPr>
        </p:nvGraphicFramePr>
        <p:xfrm>
          <a:off x="107504" y="116632"/>
          <a:ext cx="8928993" cy="777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495"/>
                <a:gridCol w="2328019"/>
                <a:gridCol w="2110648"/>
                <a:gridCol w="2403831"/>
              </a:tblGrid>
              <a:tr h="1831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Механизмы управления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Региональный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Муниципальный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Школьный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</a:tr>
              <a:tr h="36621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>
                          <a:effectLst/>
                        </a:rPr>
                        <a:t>- по достижению обучающимися планируемых </a:t>
                      </a:r>
                      <a:r>
                        <a:rPr lang="ru-RU" sz="2800" dirty="0">
                          <a:effectLst/>
                        </a:rPr>
                        <a:t>предметных</a:t>
                      </a:r>
                      <a:r>
                        <a:rPr lang="ru-RU" sz="1600" dirty="0">
                          <a:effectLst/>
                        </a:rPr>
                        <a:t> результатов освоения основной образовательной программы начального, основного, среднего общего образования (базового уровня, уровня выше и ниже базового)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1.Доля обучающихся, выполнивших ВПР на «2», «3», «4», «5» </a:t>
                      </a:r>
                      <a:r>
                        <a:rPr lang="ru-RU" sz="1400" dirty="0" smtClean="0">
                          <a:effectLst/>
                        </a:rPr>
                        <a:t>баллов, </a:t>
                      </a:r>
                      <a:r>
                        <a:rPr lang="ru-RU" sz="1400" dirty="0">
                          <a:effectLst/>
                        </a:rPr>
                        <a:t>в целом по краю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 Доля </a:t>
                      </a:r>
                      <a:r>
                        <a:rPr lang="ru-RU" sz="1400" dirty="0">
                          <a:effectLst/>
                        </a:rPr>
                        <a:t>обучающихся, выполнивших ВПР на «2» (в разрезе по школам муниципалитета</a:t>
                      </a:r>
                      <a:r>
                        <a:rPr lang="ru-RU" sz="1400" dirty="0" smtClean="0">
                          <a:effectLst/>
                        </a:rPr>
                        <a:t>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Доля обучающихся, выполнивших ВПР на «4», «5» баллов) в разрезе по школам </a:t>
                      </a:r>
                      <a:r>
                        <a:rPr lang="ru-RU" sz="1400" dirty="0" smtClean="0">
                          <a:effectLst/>
                        </a:rPr>
                        <a:t>муниципалитета;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Кол-во  учеников, завершивших/не завершивших обучение по </a:t>
                      </a:r>
                      <a:r>
                        <a:rPr lang="ru-RU" sz="1400" dirty="0" smtClean="0">
                          <a:effectLst/>
                        </a:rPr>
                        <a:t>результатам</a:t>
                      </a:r>
                      <a:r>
                        <a:rPr lang="ru-RU" sz="1400" baseline="0" dirty="0" smtClean="0">
                          <a:effectLst/>
                        </a:rPr>
                        <a:t> итоговой аттестации.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1.Данные ВПР (Доля обучающихся имеющих оценки «2», «3», «4», «5») по итогам ВПР (в разрезе по классам, педагогам</a:t>
                      </a:r>
                      <a:r>
                        <a:rPr lang="ru-RU" sz="1400" dirty="0" smtClean="0">
                          <a:effectLst/>
                        </a:rPr>
                        <a:t>);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Динамика результатов выполнения ВПР по годам (по классам, педагогам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Действия</a:t>
                      </a:r>
                      <a:r>
                        <a:rPr lang="ru-RU" sz="1400" dirty="0" smtClean="0">
                          <a:effectLst/>
                        </a:rPr>
                        <a:t> :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 Организация </a:t>
                      </a:r>
                      <a:r>
                        <a:rPr lang="ru-RU" sz="1400" dirty="0">
                          <a:effectLst/>
                        </a:rPr>
                        <a:t>проведения ВПР (мониторинг образовательных результатов</a:t>
                      </a:r>
                      <a:r>
                        <a:rPr lang="ru-RU" sz="1400" dirty="0" smtClean="0">
                          <a:effectLst/>
                        </a:rPr>
                        <a:t>);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 Анализ </a:t>
                      </a:r>
                      <a:r>
                        <a:rPr lang="ru-RU" sz="1400" dirty="0">
                          <a:effectLst/>
                        </a:rPr>
                        <a:t>результатов для дальнейшего планирования методической работы с </a:t>
                      </a:r>
                      <a:r>
                        <a:rPr lang="ru-RU" sz="1400" dirty="0" smtClean="0">
                          <a:effectLst/>
                        </a:rPr>
                        <a:t>педагогами: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 повышению качества в группе «неуспевающих</a:t>
                      </a:r>
                      <a:r>
                        <a:rPr lang="ru-RU" sz="1400" dirty="0" smtClean="0">
                          <a:effectLst/>
                        </a:rPr>
                        <a:t>»;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реализации потенциала и повышения результатов обучающихся, которые показывают «4» и «5</a:t>
                      </a:r>
                      <a:r>
                        <a:rPr lang="ru-RU" sz="1400" dirty="0" smtClean="0">
                          <a:effectLst/>
                        </a:rPr>
                        <a:t>».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51116" marR="511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НПБ: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b="1" dirty="0">
                <a:solidFill>
                  <a:srgbClr val="FF0000"/>
                </a:solidFill>
              </a:rPr>
              <a:t>Региональный уровень:</a:t>
            </a:r>
          </a:p>
          <a:p>
            <a:r>
              <a:rPr lang="ru-RU" sz="6200" b="1" dirty="0"/>
              <a:t>- Концепции региональной оценки качества </a:t>
            </a:r>
            <a:r>
              <a:rPr lang="ru-RU" sz="6200" b="1" dirty="0" smtClean="0"/>
              <a:t>образования </a:t>
            </a:r>
            <a:r>
              <a:rPr lang="ru-RU" sz="6200" b="1" dirty="0"/>
              <a:t>в </a:t>
            </a:r>
            <a:r>
              <a:rPr lang="ru-RU" sz="6200" b="1" dirty="0" smtClean="0"/>
              <a:t> РСО –Алания мер </a:t>
            </a:r>
            <a:r>
              <a:rPr lang="ru-RU" sz="6200" b="1" dirty="0"/>
              <a:t>по обеспечению </a:t>
            </a:r>
            <a:r>
              <a:rPr lang="ru-RU" sz="6200" b="1" dirty="0" smtClean="0"/>
              <a:t>объективности;</a:t>
            </a:r>
            <a:endParaRPr lang="ru-RU" sz="6200" b="1" dirty="0"/>
          </a:p>
          <a:p>
            <a:r>
              <a:rPr lang="ru-RU" sz="6200" b="1" dirty="0" smtClean="0"/>
              <a:t>- Приказы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  <a:endParaRPr lang="ru-RU" sz="6200" b="1" dirty="0"/>
          </a:p>
          <a:p>
            <a:r>
              <a:rPr lang="ru-RU" sz="6200" b="1" dirty="0" smtClean="0"/>
              <a:t>- Справки </a:t>
            </a:r>
            <a:r>
              <a:rPr lang="ru-RU" sz="6200" b="1" dirty="0"/>
              <a:t>об итогах </a:t>
            </a:r>
            <a:r>
              <a:rPr lang="ru-RU" sz="6200" b="1" dirty="0" smtClean="0"/>
              <a:t>ВПР.</a:t>
            </a:r>
            <a:endParaRPr lang="ru-RU" sz="6200" b="1" dirty="0"/>
          </a:p>
          <a:p>
            <a:r>
              <a:rPr lang="ru-RU" sz="6200" b="1" dirty="0">
                <a:solidFill>
                  <a:srgbClr val="FF0000"/>
                </a:solidFill>
              </a:rPr>
              <a:t>Муниципальный уровень:</a:t>
            </a:r>
          </a:p>
          <a:p>
            <a:r>
              <a:rPr lang="ru-RU" sz="6200" b="1" dirty="0"/>
              <a:t>- «Положение о механизмах управления качеством образования</a:t>
            </a:r>
            <a:r>
              <a:rPr lang="ru-RU" sz="6200" b="1" dirty="0" smtClean="0"/>
              <a:t>» (или изменения в Программу развития, или изменения в Положении о мониторинге);</a:t>
            </a:r>
            <a:endParaRPr lang="ru-RU" sz="6200" b="1" dirty="0"/>
          </a:p>
          <a:p>
            <a:r>
              <a:rPr lang="ru-RU" sz="6200" b="1" dirty="0" smtClean="0"/>
              <a:t>- Приказ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</a:p>
          <a:p>
            <a:r>
              <a:rPr lang="ru-RU" sz="6200" b="1" dirty="0" smtClean="0"/>
              <a:t>- Муниципальная «Дорожная карта» по организации работы с результатами ВПР.</a:t>
            </a:r>
          </a:p>
          <a:p>
            <a:r>
              <a:rPr lang="ru-RU" sz="6200" b="1" dirty="0" smtClean="0">
                <a:solidFill>
                  <a:srgbClr val="FF0000"/>
                </a:solidFill>
              </a:rPr>
              <a:t>Школьный </a:t>
            </a:r>
            <a:r>
              <a:rPr lang="ru-RU" sz="6200" b="1" dirty="0">
                <a:solidFill>
                  <a:srgbClr val="FF0000"/>
                </a:solidFill>
              </a:rPr>
              <a:t>уровень:</a:t>
            </a:r>
          </a:p>
          <a:p>
            <a:r>
              <a:rPr lang="ru-RU" sz="6200" b="1" dirty="0" smtClean="0"/>
              <a:t>- Положение </a:t>
            </a:r>
            <a:r>
              <a:rPr lang="ru-RU" sz="6200" b="1" dirty="0"/>
              <a:t>о </a:t>
            </a:r>
            <a:r>
              <a:rPr lang="ru-RU" sz="6200" b="1" dirty="0" smtClean="0"/>
              <a:t>ШСОКО;</a:t>
            </a:r>
            <a:endParaRPr lang="ru-RU" sz="6200" b="1" dirty="0"/>
          </a:p>
          <a:p>
            <a:r>
              <a:rPr lang="ru-RU" sz="6200" b="1" dirty="0" smtClean="0"/>
              <a:t>- Приказы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</a:p>
          <a:p>
            <a:r>
              <a:rPr lang="ru-RU" sz="6200" b="1" dirty="0"/>
              <a:t>- </a:t>
            </a:r>
            <a:r>
              <a:rPr lang="ru-RU" sz="6200" b="1" dirty="0" smtClean="0"/>
              <a:t>Школьная </a:t>
            </a:r>
            <a:r>
              <a:rPr lang="ru-RU" sz="6200" b="1" dirty="0"/>
              <a:t>«Дорожная карта» по организации работы с результатами ВПР.</a:t>
            </a:r>
          </a:p>
          <a:p>
            <a:endParaRPr lang="ru-RU" sz="6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43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77057019"/>
              </p:ext>
            </p:extLst>
          </p:nvPr>
        </p:nvGraphicFramePr>
        <p:xfrm>
          <a:off x="395536" y="-5589"/>
          <a:ext cx="8748464" cy="7087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580"/>
                <a:gridCol w="2299570"/>
                <a:gridCol w="2084857"/>
                <a:gridCol w="2374457"/>
              </a:tblGrid>
              <a:tr h="131243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1.2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- по достижению обучающимися планируемых </a:t>
                      </a:r>
                      <a:r>
                        <a:rPr lang="ru-RU" sz="2400" dirty="0" err="1" smtClean="0">
                          <a:effectLst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</a:rPr>
                        <a:t> результатов освоения основной образовательной программы начального, основного, среднего общего образования (базового уровня, уровня выше и ниже базового), оценка функциональной грамотности.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</a:txBody>
                  <a:tcPr marL="42596" marR="425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Механизмы управления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4738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Доля обучающихся, показавших базовый, выше базового, ниже базового, недостаточный уровень) по итогам </a:t>
                      </a:r>
                      <a:r>
                        <a:rPr lang="ru-RU" sz="1200" dirty="0" smtClean="0">
                          <a:effectLst/>
                        </a:rPr>
                        <a:t>ДР  (ЧГ 4, ГП 4, ЧГ 6, КДР 7 по</a:t>
                      </a:r>
                      <a:r>
                        <a:rPr lang="ru-RU" sz="1200" baseline="0" dirty="0" smtClean="0">
                          <a:effectLst/>
                        </a:rPr>
                        <a:t> математике,)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по </a:t>
                      </a:r>
                      <a:r>
                        <a:rPr lang="ru-RU" sz="1200" dirty="0" smtClean="0">
                          <a:effectLst/>
                        </a:rPr>
                        <a:t>региону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Доля обучающихся, показывающих по итогам КДР уровень ниже базового в разрезе по школам.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Доля обучающихся, показывающих по итогам КДР уровень выше базового в разрезе по школам 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Динамика результатов по итогам КДР «Читательская грамотность» в 4 -м, 6-м классах (по одним и тем же детям). Сохранение или положительная динамика результатов.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1.Доля школьников, показывающих результаты по итогам КДР на базовом, выше базового, ниже базового уровня (по классам, педагогам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Доля школьников, показывающих результаты по итогам внутренних процедур промежуточной аттестации по функциональной грамотности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базовом, выше базового, ниже базового уровня (по классам, педагогам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Динамика доли обучающихся по уровням результатов (при условии, что проводятся процедуры внутренней промежуточной оценки).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Действия: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Организация </a:t>
                      </a:r>
                      <a:r>
                        <a:rPr lang="ru-RU" sz="1200" dirty="0">
                          <a:effectLst/>
                        </a:rPr>
                        <a:t>проведения КДР (мониторинг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Анализ </a:t>
                      </a:r>
                      <a:r>
                        <a:rPr lang="ru-RU" sz="1200" dirty="0">
                          <a:effectLst/>
                        </a:rPr>
                        <a:t>результатов для дальнейшего планирования методической работы с педагогами </a:t>
                      </a:r>
                      <a:r>
                        <a:rPr lang="ru-RU" sz="1200" dirty="0" smtClean="0">
                          <a:effectLst/>
                        </a:rPr>
                        <a:t>: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повышению качества результатов в группе обучающихся, показывающих уровень «ниже базового и недостаточный</a:t>
                      </a:r>
                      <a:r>
                        <a:rPr lang="ru-RU" sz="1200" dirty="0" smtClean="0">
                          <a:effectLst/>
                        </a:rPr>
                        <a:t>»;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реализации потенциала и повышения результатов обучающихся, которые показывают «4» и «5» (при наличии кадровых ресурсов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обеспечению преемственности результатов при переходе из начальной школы в </a:t>
                      </a:r>
                      <a:r>
                        <a:rPr lang="ru-RU" sz="1200" dirty="0" smtClean="0">
                          <a:effectLst/>
                        </a:rPr>
                        <a:t>основную.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42596" marR="425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80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 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</a:p>
          <a:p>
            <a:r>
              <a:rPr lang="ru-RU" b="1" dirty="0"/>
              <a:t>- Концепции региональной оценки качества </a:t>
            </a:r>
            <a:r>
              <a:rPr lang="ru-RU" b="1" dirty="0" smtClean="0"/>
              <a:t>образования в РСО -Алания;</a:t>
            </a:r>
            <a:endParaRPr lang="ru-RU" b="1" dirty="0"/>
          </a:p>
          <a:p>
            <a:r>
              <a:rPr lang="ru-RU" b="1" dirty="0"/>
              <a:t>- Комплекс мер по обеспечению </a:t>
            </a:r>
            <a:r>
              <a:rPr lang="ru-RU" b="1" dirty="0" smtClean="0"/>
              <a:t>объективности;</a:t>
            </a:r>
            <a:endParaRPr lang="ru-RU" b="1" dirty="0"/>
          </a:p>
          <a:p>
            <a:r>
              <a:rPr lang="ru-RU" b="1" dirty="0" smtClean="0"/>
              <a:t>- Приказы </a:t>
            </a:r>
            <a:r>
              <a:rPr lang="ru-RU" b="1" dirty="0"/>
              <a:t>о проведении </a:t>
            </a:r>
            <a:r>
              <a:rPr lang="ru-RU" b="1" dirty="0" smtClean="0"/>
              <a:t>региональных мониторинговых исследований;</a:t>
            </a:r>
            <a:endParaRPr lang="ru-RU" b="1" dirty="0"/>
          </a:p>
          <a:p>
            <a:r>
              <a:rPr lang="ru-RU" b="1" dirty="0" smtClean="0"/>
              <a:t>- Справки </a:t>
            </a:r>
            <a:r>
              <a:rPr lang="ru-RU" b="1" dirty="0"/>
              <a:t>по </a:t>
            </a:r>
            <a:r>
              <a:rPr lang="ru-RU" b="1" dirty="0" smtClean="0"/>
              <a:t>итогам мониторингов .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Муниципальный уровень:</a:t>
            </a:r>
          </a:p>
          <a:p>
            <a:pPr lvl="0">
              <a:buClr>
                <a:srgbClr val="D34817"/>
              </a:buClr>
            </a:pPr>
            <a:r>
              <a:rPr lang="ru-RU" b="1" dirty="0" smtClean="0"/>
              <a:t> </a:t>
            </a:r>
            <a:r>
              <a:rPr lang="ru-RU" sz="2300" b="1" dirty="0">
                <a:solidFill>
                  <a:prstClr val="black"/>
                </a:solidFill>
              </a:rPr>
              <a:t>- «Положение о механизмах управления качеством образования» (или изменения в Программу развития, или изменения в Положении о мониторинге);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о </a:t>
            </a:r>
            <a:r>
              <a:rPr lang="ru-RU" b="1" dirty="0" smtClean="0"/>
              <a:t>проведении мониторингов, ВПР и др.</a:t>
            </a:r>
            <a:r>
              <a:rPr lang="ru-RU" b="1" dirty="0"/>
              <a:t> </a:t>
            </a:r>
          </a:p>
          <a:p>
            <a:r>
              <a:rPr lang="ru-RU" b="1" dirty="0"/>
              <a:t>Школьный уровень:</a:t>
            </a:r>
          </a:p>
          <a:p>
            <a:r>
              <a:rPr lang="ru-RU" b="1" dirty="0"/>
              <a:t>Положение о </a:t>
            </a:r>
            <a:r>
              <a:rPr lang="ru-RU" b="1" dirty="0" smtClean="0"/>
              <a:t>ШСОКО;</a:t>
            </a:r>
            <a:endParaRPr lang="ru-RU" b="1" dirty="0"/>
          </a:p>
          <a:p>
            <a:r>
              <a:rPr lang="ru-RU" b="1" dirty="0"/>
              <a:t>Приказы о проведении </a:t>
            </a:r>
            <a:r>
              <a:rPr lang="ru-RU" b="1" dirty="0" smtClean="0"/>
              <a:t>диагностических работ;</a:t>
            </a:r>
            <a:endParaRPr lang="ru-RU" b="1" dirty="0"/>
          </a:p>
          <a:p>
            <a:r>
              <a:rPr lang="ru-RU" b="1" dirty="0"/>
              <a:t>Данные по </a:t>
            </a:r>
            <a:r>
              <a:rPr lang="ru-RU" b="1" dirty="0" smtClean="0"/>
              <a:t>итогам 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996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Концепция инклюзивного </a:t>
            </a:r>
            <a:r>
              <a:rPr lang="ru-RU" dirty="0" smtClean="0"/>
              <a:t>образования.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Муниципальный </a:t>
            </a:r>
            <a:r>
              <a:rPr lang="ru-RU" b="1" dirty="0" smtClean="0">
                <a:solidFill>
                  <a:srgbClr val="FF0000"/>
                </a:solidFill>
              </a:rPr>
              <a:t>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  <a:r>
              <a:rPr lang="ru-RU" dirty="0" smtClean="0"/>
              <a:t>Модель развития инклюзивного образования.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Школьный </a:t>
            </a:r>
            <a:r>
              <a:rPr lang="ru-RU" b="1" dirty="0" smtClean="0">
                <a:solidFill>
                  <a:srgbClr val="FF0000"/>
                </a:solidFill>
              </a:rPr>
              <a:t>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Приказ на утверждение </a:t>
            </a:r>
            <a:r>
              <a:rPr lang="ru-RU" dirty="0" smtClean="0"/>
              <a:t>АООП.</a:t>
            </a:r>
          </a:p>
          <a:p>
            <a:r>
              <a:rPr lang="ru-RU" dirty="0" smtClean="0"/>
              <a:t>Школьная модель развития </a:t>
            </a:r>
            <a:r>
              <a:rPr lang="ru-RU" smtClean="0"/>
              <a:t>инклюзивного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74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629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485083823"/>
              </p:ext>
            </p:extLst>
          </p:nvPr>
        </p:nvGraphicFramePr>
        <p:xfrm>
          <a:off x="107505" y="1"/>
          <a:ext cx="8712969" cy="6903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016"/>
                <a:gridCol w="2271696"/>
                <a:gridCol w="2059583"/>
                <a:gridCol w="2345674"/>
              </a:tblGrid>
              <a:tr h="62830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1.4</a:t>
                      </a:r>
                      <a:r>
                        <a:rPr lang="ru-RU" sz="2000" baseline="0" dirty="0" smtClean="0">
                          <a:effectLst/>
                        </a:rPr>
                        <a:t> -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 обеспечению объективности процедур оценки качества </a:t>
                      </a:r>
                      <a:r>
                        <a:rPr lang="ru-RU" sz="2000" dirty="0" smtClean="0">
                          <a:effectLst/>
                        </a:rPr>
                        <a:t>образования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Механизмы управления</a:t>
                      </a:r>
                      <a:endParaRPr lang="ru-RU" sz="1600" dirty="0">
                        <a:effectLst/>
                      </a:endParaRPr>
                    </a:p>
                  </a:txBody>
                  <a:tcPr marL="61691" marR="61691" marT="0" marB="0"/>
                </a:tc>
              </a:tr>
              <a:tr h="5641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Соответствия оценок по ВПР и по журналу (Доля повысивших, понизивших, соответствующих) в целом по </a:t>
                      </a:r>
                      <a:r>
                        <a:rPr lang="ru-RU" sz="1400" dirty="0" smtClean="0">
                          <a:effectLst/>
                        </a:rPr>
                        <a:t>краю;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Соответствие результатов контрольных групп и остальных учащихся по итогам </a:t>
                      </a:r>
                      <a:r>
                        <a:rPr lang="ru-RU" sz="1400" dirty="0" smtClean="0">
                          <a:effectLst/>
                        </a:rPr>
                        <a:t>ДР;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Количество школ </a:t>
                      </a:r>
                      <a:r>
                        <a:rPr lang="ru-RU" sz="1400" dirty="0" smtClean="0">
                          <a:effectLst/>
                        </a:rPr>
                        <a:t>с </a:t>
                      </a:r>
                      <a:r>
                        <a:rPr lang="ru-RU" sz="1400" dirty="0">
                          <a:effectLst/>
                        </a:rPr>
                        <a:t>необъективными результатами и </a:t>
                      </a:r>
                      <a:r>
                        <a:rPr lang="ru-RU" sz="1400" dirty="0" smtClean="0">
                          <a:effectLst/>
                        </a:rPr>
                        <a:t>динамика.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Доля учащихся, результаты по ВПР которых не соответствуют оценкам этих учащихся по журналу (повысивших, понизивших) в разрезе по </a:t>
                      </a:r>
                      <a:r>
                        <a:rPr lang="ru-RU" sz="1600" dirty="0" smtClean="0">
                          <a:effectLst/>
                        </a:rPr>
                        <a:t>школам;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 при проведении ВПР.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Соответствие оценок по ВПР и по журналу (Доля повысивших, понизивших, соответствующих по классам</a:t>
                      </a:r>
                      <a:r>
                        <a:rPr lang="ru-RU" sz="1600" dirty="0" smtClean="0">
                          <a:effectLst/>
                        </a:rPr>
                        <a:t>);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Доля «существенно» (на два балла и выше) повысивших, </a:t>
                      </a:r>
                      <a:r>
                        <a:rPr lang="ru-RU" sz="1600" dirty="0" smtClean="0">
                          <a:effectLst/>
                        </a:rPr>
                        <a:t>понизивших;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3.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Соответствие </a:t>
                      </a:r>
                      <a:r>
                        <a:rPr lang="ru-RU" sz="1600" dirty="0">
                          <a:effectLst/>
                        </a:rPr>
                        <a:t>результатов промежуточной аттестации и независимых контрольных процедур.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Деятельность: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муниципальном уровне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разработка и реализация регламентов, обеспечивающих объективность проведения, проверки ВПР, КДР (независимые наблюдатели, взаимообмен педагогами при проведении проверке и др</a:t>
                      </a:r>
                      <a:r>
                        <a:rPr lang="ru-RU" sz="1400" dirty="0" smtClean="0">
                          <a:effectLst/>
                        </a:rPr>
                        <a:t>.).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</a:txBody>
                  <a:tcPr marL="61691" marR="616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7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916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Система оценки качества подготовки обучающихся.</vt:lpstr>
      <vt:lpstr>Слайд 2</vt:lpstr>
      <vt:lpstr>Слайд 3</vt:lpstr>
      <vt:lpstr>НПБ:</vt:lpstr>
      <vt:lpstr>Слайд 5</vt:lpstr>
      <vt:lpstr>Нормативно- правовая база</vt:lpstr>
      <vt:lpstr>НПБ:</vt:lpstr>
      <vt:lpstr>Слайд 8</vt:lpstr>
      <vt:lpstr>Слайд 9</vt:lpstr>
      <vt:lpstr>НПБ:</vt:lpstr>
      <vt:lpstr>Слайд 11</vt:lpstr>
      <vt:lpstr>НПБ: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качества подготовки обучающихся.</dc:title>
  <dc:creator>Смолина</dc:creator>
  <cp:lastModifiedBy>User</cp:lastModifiedBy>
  <cp:revision>11</cp:revision>
  <dcterms:created xsi:type="dcterms:W3CDTF">2021-04-27T09:53:52Z</dcterms:created>
  <dcterms:modified xsi:type="dcterms:W3CDTF">2022-07-01T11:16:48Z</dcterms:modified>
</cp:coreProperties>
</file>